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57" r:id="rId4"/>
    <p:sldId id="258" r:id="rId5"/>
    <p:sldId id="259" r:id="rId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cision" id="{039B10DF-86EB-96CD-8AB2-321CDB68FC22}">
          <p14:sldIdLst>
            <p14:sldId id="256"/>
          </p14:sldIdLst>
        </p14:section>
        <p14:section name="Building" id="{FA44F811-67DF-E8C9-E4DA-EC896CBEE3AC}">
          <p14:sldIdLst>
            <p14:sldId id="260"/>
            <p14:sldId id="257"/>
          </p14:sldIdLst>
        </p14:section>
        <p14:section name="Price" id="{BAD03701-0970-6F95-1340-D8FE34483140}">
          <p14:sldIdLst>
            <p14:sldId id="258"/>
          </p14:sldIdLst>
        </p14:section>
        <p14:section name="Next steps" id="{8BFD0BD7-14A4-EFC2-92B9-F89222502B3E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73"/>
    <p:restoredTop sz="88658"/>
  </p:normalViewPr>
  <p:slideViewPr>
    <p:cSldViewPr snapToGrid="0" snapToObjects="1">
      <p:cViewPr varScale="1">
        <p:scale>
          <a:sx n="115" d="100"/>
          <a:sy n="115" d="100"/>
        </p:scale>
        <p:origin x="21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389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Nice job, better than expected! we still have a buffer up to GBP 12.5 </a:t>
            </a:r>
            <a:r>
              <a:rPr lang="en-US"/>
              <a:t>mln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y Content">
    <p:bg>
      <p:bgPr>
        <a:solidFill>
          <a:srgbClr val="0F1E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200" dirty="0">
                <a:solidFill>
                  <a:schemeClr val="bg2"/>
                </a:solidFill>
              </a:rPr>
              <a:t>OFFICE BUILDING ACQUISITION  ·  BOARD DECISION</a:t>
            </a:r>
            <a:endParaRPr lang="en-US" sz="10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548640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EBBD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EBBD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548640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bg1"/>
                </a:solidFill>
              </a:rPr>
              <a:t>Decision requested</a:t>
            </a:r>
            <a:endParaRPr lang="en-US" sz="3600" dirty="0"/>
          </a:p>
        </p:txBody>
      </p:sp>
      <p:sp>
        <p:nvSpPr>
          <p:cNvPr id="3" name="Recommendation card"/>
          <p:cNvSpPr/>
          <p:nvPr/>
        </p:nvSpPr>
        <p:spPr>
          <a:xfrm>
            <a:off x="548640" y="1508760"/>
            <a:ext cx="4937760" cy="2971800"/>
          </a:xfrm>
          <a:prstGeom prst="roundRect">
            <a:avLst>
              <a:gd name="adj" fmla="val 2462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Label RECOMMENDATION"/>
          <p:cNvSpPr txBox="1"/>
          <p:nvPr/>
        </p:nvSpPr>
        <p:spPr>
          <a:xfrm>
            <a:off x="868680" y="1783080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RECOMMENDATION</a:t>
            </a:r>
            <a:endParaRPr lang="en-US" sz="1100" dirty="0"/>
          </a:p>
        </p:txBody>
      </p:sp>
      <p:sp>
        <p:nvSpPr>
          <p:cNvPr id="5" name="Value [RECOMMENDATION]"/>
          <p:cNvSpPr txBox="1"/>
          <p:nvPr/>
        </p:nvSpPr>
        <p:spPr>
          <a:xfrm>
            <a:off x="868680" y="2103120"/>
            <a:ext cx="4297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Proceed with the purchase</a:t>
            </a:r>
            <a:endParaRPr lang="en-US" sz="2800" dirty="0"/>
          </a:p>
        </p:txBody>
      </p:sp>
      <p:sp>
        <p:nvSpPr>
          <p:cNvPr id="6" name="Label RATIONALE"/>
          <p:cNvSpPr txBox="1"/>
          <p:nvPr/>
        </p:nvSpPr>
        <p:spPr>
          <a:xfrm>
            <a:off x="868680" y="3063240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bg2"/>
                </a:solidFill>
              </a:rPr>
              <a:t>RATIONALE</a:t>
            </a:r>
            <a:endParaRPr lang="en-US" sz="1100" dirty="0"/>
          </a:p>
        </p:txBody>
      </p:sp>
      <p:sp>
        <p:nvSpPr>
          <p:cNvPr id="7" name="Value [RATIONALE]"/>
          <p:cNvSpPr txBox="1"/>
          <p:nvPr/>
        </p:nvSpPr>
        <p:spPr>
          <a:xfrm>
            <a:off x="868680" y="3383280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Consolidate the team into our main office</a:t>
            </a:r>
            <a:endParaRPr lang="en-US" sz="1600" dirty="0"/>
          </a:p>
        </p:txBody>
      </p:sp>
      <p:sp>
        <p:nvSpPr>
          <p:cNvPr id="8" name="Decision card"/>
          <p:cNvSpPr/>
          <p:nvPr/>
        </p:nvSpPr>
        <p:spPr>
          <a:xfrm>
            <a:off x="5760720" y="1508760"/>
            <a:ext cx="2834640" cy="2971800"/>
          </a:xfrm>
          <a:prstGeom prst="roundRect">
            <a:avLst>
              <a:gd name="adj" fmla="val 2581"/>
            </a:avLst>
          </a:prstGeom>
          <a:solidFill>
            <a:srgbClr val="0F1E3D"/>
          </a:solidFill>
          <a:ln w="190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Label DECISION REQUESTED"/>
          <p:cNvSpPr txBox="1"/>
          <p:nvPr/>
        </p:nvSpPr>
        <p:spPr>
          <a:xfrm>
            <a:off x="6035040" y="178308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DECISION REQUESTED</a:t>
            </a:r>
            <a:endParaRPr lang="en-US" sz="1100" dirty="0"/>
          </a:p>
        </p:txBody>
      </p:sp>
      <p:sp>
        <p:nvSpPr>
          <p:cNvPr id="10" name="Value [DECISION REQUESTED]"/>
          <p:cNvSpPr txBox="1"/>
          <p:nvPr/>
        </p:nvSpPr>
        <p:spPr>
          <a:xfrm>
            <a:off x="6035040" y="210312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Proceed to the next steps based on negotiated price; return for approval prior to signing the SPA</a:t>
            </a:r>
            <a:endParaRPr lang="en-US" sz="1800" dirty="0"/>
          </a:p>
        </p:txBody>
      </p:sp>
      <p:sp>
        <p:nvSpPr>
          <p:cNvPr id="11" name="Approve pill"/>
          <p:cNvSpPr/>
          <p:nvPr/>
        </p:nvSpPr>
        <p:spPr>
          <a:xfrm>
            <a:off x="6035040" y="3840480"/>
            <a:ext cx="1097280" cy="384048"/>
          </a:xfrm>
          <a:prstGeom prst="roundRect">
            <a:avLst>
              <a:gd name="adj" fmla="val 50000"/>
            </a:avLst>
          </a:prstGeom>
          <a:solidFill>
            <a:srgbClr val="0F1E3D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Approve label"/>
          <p:cNvSpPr txBox="1"/>
          <p:nvPr/>
        </p:nvSpPr>
        <p:spPr>
          <a:xfrm>
            <a:off x="6035040" y="3840480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</a:rPr>
              <a:t>Approve</a:t>
            </a:r>
            <a:endParaRPr lang="en-US" sz="1400" dirty="0"/>
          </a:p>
        </p:txBody>
      </p:sp>
      <p:sp>
        <p:nvSpPr>
          <p:cNvPr id="13" name="Reject pill"/>
          <p:cNvSpPr/>
          <p:nvPr/>
        </p:nvSpPr>
        <p:spPr>
          <a:xfrm>
            <a:off x="7223760" y="3840480"/>
            <a:ext cx="1097280" cy="384048"/>
          </a:xfrm>
          <a:prstGeom prst="roundRect">
            <a:avLst>
              <a:gd name="adj" fmla="val 50000"/>
            </a:avLst>
          </a:prstGeom>
          <a:solidFill>
            <a:srgbClr val="0F1E3D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ject label"/>
          <p:cNvSpPr txBox="1"/>
          <p:nvPr/>
        </p:nvSpPr>
        <p:spPr>
          <a:xfrm>
            <a:off x="7223760" y="3840480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</a:rPr>
              <a:t>Reject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EBBD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548640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bg1"/>
                </a:solidFill>
              </a:rPr>
              <a:t>The building</a:t>
            </a:r>
            <a:endParaRPr lang="en-US" sz="3600" dirty="0"/>
          </a:p>
        </p:txBody>
      </p:sp>
      <p:sp>
        <p:nvSpPr>
          <p:cNvPr id="3" name="Antenna"/>
          <p:cNvSpPr/>
          <p:nvPr/>
        </p:nvSpPr>
        <p:spPr>
          <a:xfrm>
            <a:off x="6446520" y="1417320"/>
            <a:ext cx="73152" cy="3200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ower"/>
          <p:cNvSpPr/>
          <p:nvPr/>
        </p:nvSpPr>
        <p:spPr>
          <a:xfrm>
            <a:off x="5760720" y="1737360"/>
            <a:ext cx="1463040" cy="27432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nnex"/>
          <p:cNvSpPr/>
          <p:nvPr/>
        </p:nvSpPr>
        <p:spPr>
          <a:xfrm>
            <a:off x="7223760" y="2743200"/>
            <a:ext cx="914400" cy="173736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Window T00"/>
          <p:cNvSpPr/>
          <p:nvPr/>
        </p:nvSpPr>
        <p:spPr>
          <a:xfrm>
            <a:off x="5943600" y="192024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Window T01"/>
          <p:cNvSpPr/>
          <p:nvPr/>
        </p:nvSpPr>
        <p:spPr>
          <a:xfrm>
            <a:off x="6355080" y="192024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Window T02"/>
          <p:cNvSpPr/>
          <p:nvPr/>
        </p:nvSpPr>
        <p:spPr>
          <a:xfrm>
            <a:off x="6766560" y="192024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Window T10"/>
          <p:cNvSpPr/>
          <p:nvPr/>
        </p:nvSpPr>
        <p:spPr>
          <a:xfrm>
            <a:off x="5943600" y="228600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Window T11"/>
          <p:cNvSpPr/>
          <p:nvPr/>
        </p:nvSpPr>
        <p:spPr>
          <a:xfrm>
            <a:off x="6355080" y="228600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Window T12"/>
          <p:cNvSpPr/>
          <p:nvPr/>
        </p:nvSpPr>
        <p:spPr>
          <a:xfrm>
            <a:off x="6766560" y="228600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Window T20"/>
          <p:cNvSpPr/>
          <p:nvPr/>
        </p:nvSpPr>
        <p:spPr>
          <a:xfrm>
            <a:off x="5943600" y="265176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Window T21"/>
          <p:cNvSpPr/>
          <p:nvPr/>
        </p:nvSpPr>
        <p:spPr>
          <a:xfrm>
            <a:off x="6355080" y="265176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Window T22"/>
          <p:cNvSpPr/>
          <p:nvPr/>
        </p:nvSpPr>
        <p:spPr>
          <a:xfrm>
            <a:off x="6766560" y="265176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Window T30"/>
          <p:cNvSpPr/>
          <p:nvPr/>
        </p:nvSpPr>
        <p:spPr>
          <a:xfrm>
            <a:off x="5943600" y="301752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Window T31"/>
          <p:cNvSpPr/>
          <p:nvPr/>
        </p:nvSpPr>
        <p:spPr>
          <a:xfrm>
            <a:off x="6355080" y="301752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Window T32"/>
          <p:cNvSpPr/>
          <p:nvPr/>
        </p:nvSpPr>
        <p:spPr>
          <a:xfrm>
            <a:off x="6766560" y="301752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Window T40"/>
          <p:cNvSpPr/>
          <p:nvPr/>
        </p:nvSpPr>
        <p:spPr>
          <a:xfrm>
            <a:off x="5943600" y="338328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Window T41"/>
          <p:cNvSpPr/>
          <p:nvPr/>
        </p:nvSpPr>
        <p:spPr>
          <a:xfrm>
            <a:off x="6355080" y="338328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Window T42"/>
          <p:cNvSpPr/>
          <p:nvPr/>
        </p:nvSpPr>
        <p:spPr>
          <a:xfrm>
            <a:off x="6766560" y="338328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Window T50"/>
          <p:cNvSpPr/>
          <p:nvPr/>
        </p:nvSpPr>
        <p:spPr>
          <a:xfrm>
            <a:off x="5943600" y="374904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Window T51"/>
          <p:cNvSpPr/>
          <p:nvPr/>
        </p:nvSpPr>
        <p:spPr>
          <a:xfrm>
            <a:off x="6355080" y="374904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Window T52"/>
          <p:cNvSpPr/>
          <p:nvPr/>
        </p:nvSpPr>
        <p:spPr>
          <a:xfrm>
            <a:off x="6766560" y="374904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Window A00"/>
          <p:cNvSpPr/>
          <p:nvPr/>
        </p:nvSpPr>
        <p:spPr>
          <a:xfrm>
            <a:off x="7388352" y="2926080"/>
            <a:ext cx="22860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Window A01"/>
          <p:cNvSpPr/>
          <p:nvPr/>
        </p:nvSpPr>
        <p:spPr>
          <a:xfrm>
            <a:off x="7735824" y="2926080"/>
            <a:ext cx="22860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Window A10"/>
          <p:cNvSpPr/>
          <p:nvPr/>
        </p:nvSpPr>
        <p:spPr>
          <a:xfrm>
            <a:off x="7388352" y="3291840"/>
            <a:ext cx="22860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Window A11"/>
          <p:cNvSpPr/>
          <p:nvPr/>
        </p:nvSpPr>
        <p:spPr>
          <a:xfrm>
            <a:off x="7735824" y="3291840"/>
            <a:ext cx="22860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Window A20"/>
          <p:cNvSpPr/>
          <p:nvPr/>
        </p:nvSpPr>
        <p:spPr>
          <a:xfrm>
            <a:off x="7388352" y="3657600"/>
            <a:ext cx="22860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Window A21"/>
          <p:cNvSpPr/>
          <p:nvPr/>
        </p:nvSpPr>
        <p:spPr>
          <a:xfrm>
            <a:off x="7735824" y="3657600"/>
            <a:ext cx="22860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Entrance"/>
          <p:cNvSpPr/>
          <p:nvPr/>
        </p:nvSpPr>
        <p:spPr>
          <a:xfrm>
            <a:off x="6309360" y="4114800"/>
            <a:ext cx="365760" cy="36576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Ground"/>
          <p:cNvSpPr/>
          <p:nvPr/>
        </p:nvSpPr>
        <p:spPr>
          <a:xfrm>
            <a:off x="5303520" y="4480560"/>
            <a:ext cx="3291840" cy="0"/>
          </a:xfrm>
          <a:prstGeom prst="line">
            <a:avLst/>
          </a:prstGeom>
          <a:noFill/>
          <a:ln w="19050">
            <a:solidFill>
              <a:schemeClr val="bg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Value [BUILDING NAME]"/>
          <p:cNvSpPr txBox="1"/>
          <p:nvPr/>
        </p:nvSpPr>
        <p:spPr>
          <a:xfrm>
            <a:off x="548640" y="150876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[BUILDING NAME]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Divider ADDRESS"/>
          <p:cNvSpPr/>
          <p:nvPr/>
        </p:nvSpPr>
        <p:spPr>
          <a:xfrm>
            <a:off x="548640" y="2331720"/>
            <a:ext cx="4297680" cy="0"/>
          </a:xfrm>
          <a:prstGeom prst="line">
            <a:avLst/>
          </a:prstGeom>
          <a:noFill/>
          <a:ln w="12700">
            <a:solidFill>
              <a:srgbClr val="2C437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Label ADDRESS"/>
          <p:cNvSpPr txBox="1"/>
          <p:nvPr/>
        </p:nvSpPr>
        <p:spPr>
          <a:xfrm>
            <a:off x="548640" y="24414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200" normalizeH="0" baseline="0" noProof="0" dirty="0">
                <a:ln>
                  <a:noFill/>
                </a:ln>
                <a:solidFill>
                  <a:srgbClr val="F2A93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ADDRESS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Value [ADDRESS]"/>
          <p:cNvSpPr txBox="1"/>
          <p:nvPr/>
        </p:nvSpPr>
        <p:spPr>
          <a:xfrm>
            <a:off x="548640" y="26974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[ADDRESS]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Divider FLOOR AREA"/>
          <p:cNvSpPr/>
          <p:nvPr/>
        </p:nvSpPr>
        <p:spPr>
          <a:xfrm>
            <a:off x="548640" y="3063240"/>
            <a:ext cx="4297680" cy="0"/>
          </a:xfrm>
          <a:prstGeom prst="line">
            <a:avLst/>
          </a:prstGeom>
          <a:noFill/>
          <a:ln w="12700">
            <a:solidFill>
              <a:srgbClr val="2C437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Label FLOOR AREA"/>
          <p:cNvSpPr txBox="1"/>
          <p:nvPr/>
        </p:nvSpPr>
        <p:spPr>
          <a:xfrm>
            <a:off x="548640" y="317296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200" normalizeH="0" baseline="0" noProof="0" dirty="0">
                <a:ln>
                  <a:noFill/>
                </a:ln>
                <a:solidFill>
                  <a:srgbClr val="F2A93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FLOOR AREA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Value [FLOOR AREA]"/>
          <p:cNvSpPr txBox="1"/>
          <p:nvPr/>
        </p:nvSpPr>
        <p:spPr>
          <a:xfrm>
            <a:off x="548640" y="342900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[FLOOR AREA]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Divider CURRENT USE"/>
          <p:cNvSpPr/>
          <p:nvPr/>
        </p:nvSpPr>
        <p:spPr>
          <a:xfrm>
            <a:off x="548640" y="3794760"/>
            <a:ext cx="4297680" cy="0"/>
          </a:xfrm>
          <a:prstGeom prst="line">
            <a:avLst/>
          </a:prstGeom>
          <a:noFill/>
          <a:ln w="12700">
            <a:solidFill>
              <a:srgbClr val="2C437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Label CURRENT USE"/>
          <p:cNvSpPr txBox="1"/>
          <p:nvPr/>
        </p:nvSpPr>
        <p:spPr>
          <a:xfrm>
            <a:off x="548640" y="390448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200" normalizeH="0" baseline="0" noProof="0" dirty="0">
                <a:ln>
                  <a:noFill/>
                </a:ln>
                <a:solidFill>
                  <a:srgbClr val="F2A93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CURRENT USE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Value [CURRENT USE]"/>
          <p:cNvSpPr txBox="1"/>
          <p:nvPr/>
        </p:nvSpPr>
        <p:spPr>
          <a:xfrm>
            <a:off x="548640" y="41605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[CURRENT USE]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F1E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EBBD3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AEBBD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AEBBD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548640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bg1"/>
                </a:solidFill>
              </a:rPr>
              <a:t>The building</a:t>
            </a:r>
            <a:endParaRPr lang="en-US" sz="3600" dirty="0"/>
          </a:p>
        </p:txBody>
      </p:sp>
      <p:sp>
        <p:nvSpPr>
          <p:cNvPr id="3" name="Antenna"/>
          <p:cNvSpPr/>
          <p:nvPr/>
        </p:nvSpPr>
        <p:spPr>
          <a:xfrm>
            <a:off x="1691640" y="1417320"/>
            <a:ext cx="73152" cy="3200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ower"/>
          <p:cNvSpPr/>
          <p:nvPr/>
        </p:nvSpPr>
        <p:spPr>
          <a:xfrm>
            <a:off x="1005840" y="1737360"/>
            <a:ext cx="1463040" cy="27432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nnex"/>
          <p:cNvSpPr/>
          <p:nvPr/>
        </p:nvSpPr>
        <p:spPr>
          <a:xfrm>
            <a:off x="2468880" y="2743200"/>
            <a:ext cx="914400" cy="173736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Window T00"/>
          <p:cNvSpPr/>
          <p:nvPr/>
        </p:nvSpPr>
        <p:spPr>
          <a:xfrm>
            <a:off x="1188720" y="192024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Window T01"/>
          <p:cNvSpPr/>
          <p:nvPr/>
        </p:nvSpPr>
        <p:spPr>
          <a:xfrm>
            <a:off x="1600200" y="192024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Window T02"/>
          <p:cNvSpPr/>
          <p:nvPr/>
        </p:nvSpPr>
        <p:spPr>
          <a:xfrm>
            <a:off x="2011680" y="192024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Window T10"/>
          <p:cNvSpPr/>
          <p:nvPr/>
        </p:nvSpPr>
        <p:spPr>
          <a:xfrm>
            <a:off x="1188720" y="228600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Window T11"/>
          <p:cNvSpPr/>
          <p:nvPr/>
        </p:nvSpPr>
        <p:spPr>
          <a:xfrm>
            <a:off x="1600200" y="228600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Window T12"/>
          <p:cNvSpPr/>
          <p:nvPr/>
        </p:nvSpPr>
        <p:spPr>
          <a:xfrm>
            <a:off x="2011680" y="228600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Window T20"/>
          <p:cNvSpPr/>
          <p:nvPr/>
        </p:nvSpPr>
        <p:spPr>
          <a:xfrm>
            <a:off x="1188720" y="265176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Window T21"/>
          <p:cNvSpPr/>
          <p:nvPr/>
        </p:nvSpPr>
        <p:spPr>
          <a:xfrm>
            <a:off x="1600200" y="265176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Window T22"/>
          <p:cNvSpPr/>
          <p:nvPr/>
        </p:nvSpPr>
        <p:spPr>
          <a:xfrm>
            <a:off x="2011680" y="265176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Window T30"/>
          <p:cNvSpPr/>
          <p:nvPr/>
        </p:nvSpPr>
        <p:spPr>
          <a:xfrm>
            <a:off x="1188720" y="301752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Window T31"/>
          <p:cNvSpPr/>
          <p:nvPr/>
        </p:nvSpPr>
        <p:spPr>
          <a:xfrm>
            <a:off x="1600200" y="301752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Window T32"/>
          <p:cNvSpPr/>
          <p:nvPr/>
        </p:nvSpPr>
        <p:spPr>
          <a:xfrm>
            <a:off x="2011680" y="301752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Window T40"/>
          <p:cNvSpPr/>
          <p:nvPr/>
        </p:nvSpPr>
        <p:spPr>
          <a:xfrm>
            <a:off x="1188720" y="338328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Window T41"/>
          <p:cNvSpPr/>
          <p:nvPr/>
        </p:nvSpPr>
        <p:spPr>
          <a:xfrm>
            <a:off x="1600200" y="338328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Window T42"/>
          <p:cNvSpPr/>
          <p:nvPr/>
        </p:nvSpPr>
        <p:spPr>
          <a:xfrm>
            <a:off x="2011680" y="338328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Window T50"/>
          <p:cNvSpPr/>
          <p:nvPr/>
        </p:nvSpPr>
        <p:spPr>
          <a:xfrm>
            <a:off x="1188720" y="374904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Window T51"/>
          <p:cNvSpPr/>
          <p:nvPr/>
        </p:nvSpPr>
        <p:spPr>
          <a:xfrm>
            <a:off x="1600200" y="374904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Window T52"/>
          <p:cNvSpPr/>
          <p:nvPr/>
        </p:nvSpPr>
        <p:spPr>
          <a:xfrm>
            <a:off x="2011680" y="3749040"/>
            <a:ext cx="27432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Window A00"/>
          <p:cNvSpPr/>
          <p:nvPr/>
        </p:nvSpPr>
        <p:spPr>
          <a:xfrm>
            <a:off x="2633472" y="2926080"/>
            <a:ext cx="22860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Window A01"/>
          <p:cNvSpPr/>
          <p:nvPr/>
        </p:nvSpPr>
        <p:spPr>
          <a:xfrm>
            <a:off x="2980944" y="2926080"/>
            <a:ext cx="22860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Window A10"/>
          <p:cNvSpPr/>
          <p:nvPr/>
        </p:nvSpPr>
        <p:spPr>
          <a:xfrm>
            <a:off x="2633472" y="3291840"/>
            <a:ext cx="22860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Window A11"/>
          <p:cNvSpPr/>
          <p:nvPr/>
        </p:nvSpPr>
        <p:spPr>
          <a:xfrm>
            <a:off x="2980944" y="3291840"/>
            <a:ext cx="22860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Window A20"/>
          <p:cNvSpPr/>
          <p:nvPr/>
        </p:nvSpPr>
        <p:spPr>
          <a:xfrm>
            <a:off x="2633472" y="3657600"/>
            <a:ext cx="22860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Window A21"/>
          <p:cNvSpPr/>
          <p:nvPr/>
        </p:nvSpPr>
        <p:spPr>
          <a:xfrm>
            <a:off x="2980944" y="3657600"/>
            <a:ext cx="228600" cy="201168"/>
          </a:xfrm>
          <a:prstGeom prst="rect">
            <a:avLst/>
          </a:prstGeom>
          <a:solidFill>
            <a:schemeClr val="bg2">
              <a:alpha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Entrance"/>
          <p:cNvSpPr/>
          <p:nvPr/>
        </p:nvSpPr>
        <p:spPr>
          <a:xfrm>
            <a:off x="1554480" y="4114800"/>
            <a:ext cx="365760" cy="36576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Ground"/>
          <p:cNvSpPr/>
          <p:nvPr/>
        </p:nvSpPr>
        <p:spPr>
          <a:xfrm>
            <a:off x="548640" y="4480560"/>
            <a:ext cx="3291840" cy="0"/>
          </a:xfrm>
          <a:prstGeom prst="line">
            <a:avLst/>
          </a:prstGeom>
          <a:noFill/>
          <a:ln w="1905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Value [BUILDING NAME]"/>
          <p:cNvSpPr txBox="1"/>
          <p:nvPr/>
        </p:nvSpPr>
        <p:spPr>
          <a:xfrm>
            <a:off x="4297680" y="150876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Unreasonable Office</a:t>
            </a:r>
            <a:endParaRPr lang="en-US" sz="2800" dirty="0"/>
          </a:p>
        </p:txBody>
      </p:sp>
      <p:sp>
        <p:nvSpPr>
          <p:cNvPr id="33" name="Divider ADDRESS"/>
          <p:cNvSpPr/>
          <p:nvPr/>
        </p:nvSpPr>
        <p:spPr>
          <a:xfrm>
            <a:off x="4297680" y="2331720"/>
            <a:ext cx="4297680" cy="0"/>
          </a:xfrm>
          <a:prstGeom prst="line">
            <a:avLst/>
          </a:prstGeom>
          <a:noFill/>
          <a:ln w="12700">
            <a:solidFill>
              <a:srgbClr val="2C43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Label ADDRESS"/>
          <p:cNvSpPr txBox="1"/>
          <p:nvPr/>
        </p:nvSpPr>
        <p:spPr>
          <a:xfrm>
            <a:off x="4297680" y="244144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ADDRESS</a:t>
            </a:r>
            <a:endParaRPr lang="en-US" sz="1100" dirty="0"/>
          </a:p>
        </p:txBody>
      </p:sp>
      <p:sp>
        <p:nvSpPr>
          <p:cNvPr id="35" name="Value [ADDRESS]"/>
          <p:cNvSpPr txBox="1"/>
          <p:nvPr/>
        </p:nvSpPr>
        <p:spPr>
          <a:xfrm>
            <a:off x="4297680" y="26974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Tyndale Lane 31, London</a:t>
            </a:r>
            <a:endParaRPr lang="en-US" sz="1800" dirty="0"/>
          </a:p>
        </p:txBody>
      </p:sp>
      <p:sp>
        <p:nvSpPr>
          <p:cNvPr id="36" name="Divider FLOOR AREA"/>
          <p:cNvSpPr/>
          <p:nvPr/>
        </p:nvSpPr>
        <p:spPr>
          <a:xfrm>
            <a:off x="4297680" y="3063240"/>
            <a:ext cx="4297680" cy="0"/>
          </a:xfrm>
          <a:prstGeom prst="line">
            <a:avLst/>
          </a:prstGeom>
          <a:noFill/>
          <a:ln w="12700">
            <a:solidFill>
              <a:srgbClr val="2C43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Label FLOOR AREA"/>
          <p:cNvSpPr txBox="1"/>
          <p:nvPr/>
        </p:nvSpPr>
        <p:spPr>
          <a:xfrm>
            <a:off x="4297680" y="317296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FLOOR AREA</a:t>
            </a:r>
            <a:endParaRPr lang="en-US" sz="1100" dirty="0"/>
          </a:p>
        </p:txBody>
      </p:sp>
      <p:sp>
        <p:nvSpPr>
          <p:cNvPr id="38" name="Value [FLOOR AREA]"/>
          <p:cNvSpPr txBox="1"/>
          <p:nvPr/>
        </p:nvSpPr>
        <p:spPr>
          <a:xfrm>
            <a:off x="4297680" y="342900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2,400 m²</a:t>
            </a:r>
            <a:endParaRPr lang="en-US" sz="1800" dirty="0"/>
          </a:p>
        </p:txBody>
      </p:sp>
      <p:sp>
        <p:nvSpPr>
          <p:cNvPr id="39" name="Divider CURRENT USE"/>
          <p:cNvSpPr/>
          <p:nvPr/>
        </p:nvSpPr>
        <p:spPr>
          <a:xfrm>
            <a:off x="4297680" y="3794760"/>
            <a:ext cx="4297680" cy="0"/>
          </a:xfrm>
          <a:prstGeom prst="line">
            <a:avLst/>
          </a:prstGeom>
          <a:noFill/>
          <a:ln w="12700">
            <a:solidFill>
              <a:srgbClr val="2C43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Label CURRENT USE"/>
          <p:cNvSpPr txBox="1"/>
          <p:nvPr/>
        </p:nvSpPr>
        <p:spPr>
          <a:xfrm>
            <a:off x="4297680" y="3904488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CURRENT USE</a:t>
            </a:r>
            <a:endParaRPr lang="en-US" sz="1100" dirty="0"/>
          </a:p>
        </p:txBody>
      </p:sp>
      <p:sp>
        <p:nvSpPr>
          <p:cNvPr id="41" name="Value [CURRENT USE]"/>
          <p:cNvSpPr txBox="1"/>
          <p:nvPr/>
        </p:nvSpPr>
        <p:spPr>
          <a:xfrm>
            <a:off x="4297680" y="41605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Office building; planned vacancy after consolidation</a:t>
            </a:r>
            <a:endParaRPr lang="en-US" sz="1800" dirty="0"/>
          </a:p>
        </p:txBody>
      </p:sp>
      <p:sp>
        <p:nvSpPr>
          <p:cNvPr id="4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EBBD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548640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bg1"/>
                </a:solidFill>
              </a:rPr>
              <a:t>Negotiated price</a:t>
            </a:r>
            <a:endParaRPr lang="en-US" sz="3600" dirty="0"/>
          </a:p>
        </p:txBody>
      </p:sp>
      <p:sp>
        <p:nvSpPr>
          <p:cNvPr id="3" name="Asking price panel"/>
          <p:cNvSpPr/>
          <p:nvPr/>
        </p:nvSpPr>
        <p:spPr>
          <a:xfrm>
            <a:off x="548640" y="1508760"/>
            <a:ext cx="3566160" cy="2011680"/>
          </a:xfrm>
          <a:prstGeom prst="roundRect">
            <a:avLst>
              <a:gd name="adj" fmla="val 3636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Label INITIAL ASKING PRICE"/>
          <p:cNvSpPr txBox="1"/>
          <p:nvPr/>
        </p:nvSpPr>
        <p:spPr>
          <a:xfrm>
            <a:off x="868680" y="178308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bg2"/>
                </a:solidFill>
              </a:rPr>
              <a:t>INITIAL ASKING PRICE</a:t>
            </a:r>
            <a:endParaRPr lang="en-US" sz="1100" dirty="0"/>
          </a:p>
        </p:txBody>
      </p:sp>
      <p:sp>
        <p:nvSpPr>
          <p:cNvPr id="5" name="Value [INITIAL ASKING PRICE]"/>
          <p:cNvSpPr txBox="1"/>
          <p:nvPr/>
        </p:nvSpPr>
        <p:spPr>
          <a:xfrm>
            <a:off x="868680" y="219456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bg2"/>
                </a:solidFill>
              </a:rPr>
              <a:t>GBP 13.0 million</a:t>
            </a:r>
            <a:endParaRPr lang="en-US" sz="2400" dirty="0"/>
          </a:p>
        </p:txBody>
      </p:sp>
      <p:sp>
        <p:nvSpPr>
          <p:cNvPr id="6" name="Arrow"/>
          <p:cNvSpPr/>
          <p:nvPr/>
        </p:nvSpPr>
        <p:spPr>
          <a:xfrm>
            <a:off x="4389120" y="2286000"/>
            <a:ext cx="365760" cy="457200"/>
          </a:xfrm>
          <a:prstGeom prst="chevron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Final offer panel"/>
          <p:cNvSpPr/>
          <p:nvPr/>
        </p:nvSpPr>
        <p:spPr>
          <a:xfrm>
            <a:off x="5029200" y="1508760"/>
            <a:ext cx="3566160" cy="2011680"/>
          </a:xfrm>
          <a:prstGeom prst="roundRect">
            <a:avLst>
              <a:gd name="adj" fmla="val 3636"/>
            </a:avLst>
          </a:prstGeom>
          <a:solidFill>
            <a:schemeClr val="tx2"/>
          </a:solidFill>
          <a:ln w="254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Label FINAL OFFER FROM US"/>
          <p:cNvSpPr txBox="1"/>
          <p:nvPr/>
        </p:nvSpPr>
        <p:spPr>
          <a:xfrm>
            <a:off x="5349240" y="178308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FINAL OFFER FROM US</a:t>
            </a:r>
            <a:endParaRPr lang="en-US" sz="1100" dirty="0"/>
          </a:p>
        </p:txBody>
      </p:sp>
      <p:sp>
        <p:nvSpPr>
          <p:cNvPr id="9" name="Value [FINAL OFFER from US]"/>
          <p:cNvSpPr txBox="1"/>
          <p:nvPr/>
        </p:nvSpPr>
        <p:spPr>
          <a:xfrm>
            <a:off x="5349240" y="219456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GBP 11.5 million</a:t>
            </a:r>
            <a:endParaRPr lang="en-US" sz="2400" dirty="0"/>
          </a:p>
        </p:txBody>
      </p:sp>
      <p:sp>
        <p:nvSpPr>
          <p:cNvPr id="10" name="Next step card"/>
          <p:cNvSpPr/>
          <p:nvPr/>
        </p:nvSpPr>
        <p:spPr>
          <a:xfrm>
            <a:off x="548640" y="3794760"/>
            <a:ext cx="8046720" cy="731520"/>
          </a:xfrm>
          <a:prstGeom prst="roundRect">
            <a:avLst>
              <a:gd name="adj" fmla="val 10000"/>
            </a:avLst>
          </a:prstGeom>
          <a:solidFill>
            <a:srgbClr val="0F1E3D"/>
          </a:solidFill>
          <a:ln w="12700">
            <a:solidFill>
              <a:srgbClr val="2C43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Next step dot"/>
          <p:cNvSpPr/>
          <p:nvPr/>
        </p:nvSpPr>
        <p:spPr>
          <a:xfrm>
            <a:off x="777240" y="3950208"/>
            <a:ext cx="420624" cy="42062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Next step arrow"/>
          <p:cNvSpPr txBox="1"/>
          <p:nvPr/>
        </p:nvSpPr>
        <p:spPr>
          <a:xfrm>
            <a:off x="777240" y="395020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1E3D"/>
                </a:solidFill>
              </a:rPr>
              <a:t>→</a:t>
            </a:r>
            <a:endParaRPr lang="en-US" sz="1600" dirty="0"/>
          </a:p>
        </p:txBody>
      </p:sp>
      <p:sp>
        <p:nvSpPr>
          <p:cNvPr id="13" name="Label NEXT APPROVAL STEP"/>
          <p:cNvSpPr txBox="1"/>
          <p:nvPr/>
        </p:nvSpPr>
        <p:spPr>
          <a:xfrm>
            <a:off x="1417320" y="390448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1"/>
                </a:solidFill>
              </a:rPr>
              <a:t>NEXT APPROVAL STEP</a:t>
            </a:r>
            <a:endParaRPr lang="en-US" sz="1100" dirty="0"/>
          </a:p>
        </p:txBody>
      </p:sp>
      <p:sp>
        <p:nvSpPr>
          <p:cNvPr id="14" name="Value [NEXT APPROVAL STEP]"/>
          <p:cNvSpPr txBox="1"/>
          <p:nvPr/>
        </p:nvSpPr>
        <p:spPr>
          <a:xfrm>
            <a:off x="1417320" y="4160520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Leadership approval before signing SPA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EBBD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548640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bg1"/>
                </a:solidFill>
              </a:rPr>
              <a:t>Next steps</a:t>
            </a:r>
            <a:endParaRPr lang="en-US" sz="3600" dirty="0"/>
          </a:p>
        </p:txBody>
      </p:sp>
      <p:sp>
        <p:nvSpPr>
          <p:cNvPr id="3" name="Process line"/>
          <p:cNvSpPr/>
          <p:nvPr/>
        </p:nvSpPr>
        <p:spPr>
          <a:xfrm>
            <a:off x="822960" y="1828800"/>
            <a:ext cx="6035040" cy="0"/>
          </a:xfrm>
          <a:prstGeom prst="line">
            <a:avLst/>
          </a:prstGeom>
          <a:noFill/>
          <a:ln w="25400">
            <a:solidFill>
              <a:srgbClr val="2C43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tep 1 circle"/>
          <p:cNvSpPr/>
          <p:nvPr/>
        </p:nvSpPr>
        <p:spPr>
          <a:xfrm>
            <a:off x="548640" y="1554480"/>
            <a:ext cx="548640" cy="54864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tep 1 number"/>
          <p:cNvSpPr txBox="1"/>
          <p:nvPr/>
        </p:nvSpPr>
        <p:spPr>
          <a:xfrm>
            <a:off x="548640" y="1554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F1E3D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Value Due diligence"/>
          <p:cNvSpPr txBox="1"/>
          <p:nvPr/>
        </p:nvSpPr>
        <p:spPr>
          <a:xfrm>
            <a:off x="548640" y="23774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Due diligence</a:t>
            </a:r>
            <a:endParaRPr lang="en-US" sz="1800" dirty="0"/>
          </a:p>
        </p:txBody>
      </p:sp>
      <p:sp>
        <p:nvSpPr>
          <p:cNvPr id="7" name="Label DATE"/>
          <p:cNvSpPr txBox="1"/>
          <p:nvPr/>
        </p:nvSpPr>
        <p:spPr>
          <a:xfrm>
            <a:off x="548640" y="3154680"/>
            <a:ext cx="1783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bg2"/>
                </a:solidFill>
              </a:rPr>
              <a:t>DATE</a:t>
            </a:r>
            <a:endParaRPr lang="en-US" sz="1100" dirty="0"/>
          </a:p>
        </p:txBody>
      </p:sp>
      <p:sp>
        <p:nvSpPr>
          <p:cNvPr id="8" name="Value [DATE]"/>
          <p:cNvSpPr txBox="1"/>
          <p:nvPr/>
        </p:nvSpPr>
        <p:spPr>
          <a:xfrm>
            <a:off x="548640" y="34107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Week 1</a:t>
            </a:r>
            <a:endParaRPr lang="en-US" sz="1600" dirty="0"/>
          </a:p>
        </p:txBody>
      </p:sp>
      <p:sp>
        <p:nvSpPr>
          <p:cNvPr id="9" name="Label OWNER"/>
          <p:cNvSpPr txBox="1"/>
          <p:nvPr/>
        </p:nvSpPr>
        <p:spPr>
          <a:xfrm>
            <a:off x="548640" y="3840480"/>
            <a:ext cx="1783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bg2"/>
                </a:solidFill>
              </a:rPr>
              <a:t>OWNER</a:t>
            </a:r>
            <a:endParaRPr lang="en-US" sz="1100" dirty="0"/>
          </a:p>
        </p:txBody>
      </p:sp>
      <p:sp>
        <p:nvSpPr>
          <p:cNvPr id="10" name="Value [OWNER]"/>
          <p:cNvSpPr txBox="1"/>
          <p:nvPr/>
        </p:nvSpPr>
        <p:spPr>
          <a:xfrm>
            <a:off x="548640" y="40965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Leadership team</a:t>
            </a:r>
            <a:endParaRPr lang="en-US" sz="1600" dirty="0"/>
          </a:p>
        </p:txBody>
      </p:sp>
      <p:sp>
        <p:nvSpPr>
          <p:cNvPr id="11" name="Step 2 circle"/>
          <p:cNvSpPr/>
          <p:nvPr/>
        </p:nvSpPr>
        <p:spPr>
          <a:xfrm>
            <a:off x="2560320" y="1554480"/>
            <a:ext cx="548640" cy="54864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tep 2 number"/>
          <p:cNvSpPr txBox="1"/>
          <p:nvPr/>
        </p:nvSpPr>
        <p:spPr>
          <a:xfrm>
            <a:off x="2560320" y="1554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Value Internal approvals"/>
          <p:cNvSpPr txBox="1"/>
          <p:nvPr/>
        </p:nvSpPr>
        <p:spPr>
          <a:xfrm>
            <a:off x="2560320" y="23774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Internal approvals</a:t>
            </a:r>
            <a:endParaRPr lang="en-US" sz="1800" dirty="0"/>
          </a:p>
        </p:txBody>
      </p:sp>
      <p:sp>
        <p:nvSpPr>
          <p:cNvPr id="14" name="Label DATE"/>
          <p:cNvSpPr txBox="1"/>
          <p:nvPr/>
        </p:nvSpPr>
        <p:spPr>
          <a:xfrm>
            <a:off x="2560320" y="3154680"/>
            <a:ext cx="1783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bg2"/>
                </a:solidFill>
              </a:rPr>
              <a:t>DATE</a:t>
            </a:r>
            <a:endParaRPr lang="en-US" sz="1100" dirty="0"/>
          </a:p>
        </p:txBody>
      </p:sp>
      <p:sp>
        <p:nvSpPr>
          <p:cNvPr id="15" name="Value [DATE]"/>
          <p:cNvSpPr txBox="1"/>
          <p:nvPr/>
        </p:nvSpPr>
        <p:spPr>
          <a:xfrm>
            <a:off x="2560320" y="34107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Week 2</a:t>
            </a:r>
            <a:endParaRPr lang="en-US" sz="1600" dirty="0"/>
          </a:p>
        </p:txBody>
      </p:sp>
      <p:sp>
        <p:nvSpPr>
          <p:cNvPr id="16" name="Label OWNER"/>
          <p:cNvSpPr txBox="1"/>
          <p:nvPr/>
        </p:nvSpPr>
        <p:spPr>
          <a:xfrm>
            <a:off x="2560320" y="3840480"/>
            <a:ext cx="1783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bg2"/>
                </a:solidFill>
              </a:rPr>
              <a:t>OWNER</a:t>
            </a:r>
            <a:endParaRPr lang="en-US" sz="1100" dirty="0"/>
          </a:p>
        </p:txBody>
      </p:sp>
      <p:sp>
        <p:nvSpPr>
          <p:cNvPr id="17" name="Value [OWNER]"/>
          <p:cNvSpPr txBox="1"/>
          <p:nvPr/>
        </p:nvSpPr>
        <p:spPr>
          <a:xfrm>
            <a:off x="2560320" y="40965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Property team</a:t>
            </a:r>
            <a:endParaRPr lang="en-US" sz="1600" dirty="0"/>
          </a:p>
        </p:txBody>
      </p:sp>
      <p:sp>
        <p:nvSpPr>
          <p:cNvPr id="18" name="Step 3 circle"/>
          <p:cNvSpPr/>
          <p:nvPr/>
        </p:nvSpPr>
        <p:spPr>
          <a:xfrm>
            <a:off x="4572000" y="1554480"/>
            <a:ext cx="548640" cy="54864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tep 3 number"/>
          <p:cNvSpPr txBox="1"/>
          <p:nvPr/>
        </p:nvSpPr>
        <p:spPr>
          <a:xfrm>
            <a:off x="4572000" y="1554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20" name="Value Signing of the SPA"/>
          <p:cNvSpPr txBox="1"/>
          <p:nvPr/>
        </p:nvSpPr>
        <p:spPr>
          <a:xfrm>
            <a:off x="4572000" y="23774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Signing of the SPA</a:t>
            </a:r>
            <a:endParaRPr lang="en-US" sz="1800" dirty="0"/>
          </a:p>
        </p:txBody>
      </p:sp>
      <p:sp>
        <p:nvSpPr>
          <p:cNvPr id="21" name="Label DATE"/>
          <p:cNvSpPr txBox="1"/>
          <p:nvPr/>
        </p:nvSpPr>
        <p:spPr>
          <a:xfrm>
            <a:off x="4572000" y="3154680"/>
            <a:ext cx="1783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bg2"/>
                </a:solidFill>
              </a:rPr>
              <a:t>DATE</a:t>
            </a:r>
            <a:endParaRPr lang="en-US" sz="1100" dirty="0"/>
          </a:p>
        </p:txBody>
      </p:sp>
      <p:sp>
        <p:nvSpPr>
          <p:cNvPr id="22" name="Value [DATE]"/>
          <p:cNvSpPr txBox="1"/>
          <p:nvPr/>
        </p:nvSpPr>
        <p:spPr>
          <a:xfrm>
            <a:off x="4572000" y="34107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Week 3</a:t>
            </a:r>
            <a:endParaRPr lang="en-US" sz="1600" dirty="0"/>
          </a:p>
        </p:txBody>
      </p:sp>
      <p:sp>
        <p:nvSpPr>
          <p:cNvPr id="23" name="Label OWNER"/>
          <p:cNvSpPr txBox="1"/>
          <p:nvPr/>
        </p:nvSpPr>
        <p:spPr>
          <a:xfrm>
            <a:off x="4572000" y="3840480"/>
            <a:ext cx="1783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bg2"/>
                </a:solidFill>
              </a:rPr>
              <a:t>OWNER</a:t>
            </a:r>
            <a:endParaRPr lang="en-US" sz="1100" dirty="0"/>
          </a:p>
        </p:txBody>
      </p:sp>
      <p:sp>
        <p:nvSpPr>
          <p:cNvPr id="24" name="Value [OWNER]"/>
          <p:cNvSpPr txBox="1"/>
          <p:nvPr/>
        </p:nvSpPr>
        <p:spPr>
          <a:xfrm>
            <a:off x="4572000" y="40965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Transaction lead</a:t>
            </a:r>
            <a:endParaRPr lang="en-US" sz="1600" dirty="0"/>
          </a:p>
        </p:txBody>
      </p:sp>
      <p:sp>
        <p:nvSpPr>
          <p:cNvPr id="25" name="Step 4 circle"/>
          <p:cNvSpPr/>
          <p:nvPr/>
        </p:nvSpPr>
        <p:spPr>
          <a:xfrm>
            <a:off x="6583680" y="1554480"/>
            <a:ext cx="548640" cy="54864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tep 4 number"/>
          <p:cNvSpPr txBox="1"/>
          <p:nvPr/>
        </p:nvSpPr>
        <p:spPr>
          <a:xfrm>
            <a:off x="6583680" y="1554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7" name="Value Closing"/>
          <p:cNvSpPr txBox="1"/>
          <p:nvPr/>
        </p:nvSpPr>
        <p:spPr>
          <a:xfrm>
            <a:off x="6583680" y="23774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Closing</a:t>
            </a:r>
            <a:endParaRPr lang="en-US" sz="1800" dirty="0"/>
          </a:p>
        </p:txBody>
      </p:sp>
      <p:sp>
        <p:nvSpPr>
          <p:cNvPr id="28" name="Label DATE"/>
          <p:cNvSpPr txBox="1"/>
          <p:nvPr/>
        </p:nvSpPr>
        <p:spPr>
          <a:xfrm>
            <a:off x="6583680" y="3154680"/>
            <a:ext cx="1783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bg2"/>
                </a:solidFill>
              </a:rPr>
              <a:t>DATE</a:t>
            </a:r>
            <a:endParaRPr lang="en-US" sz="1100" dirty="0"/>
          </a:p>
        </p:txBody>
      </p:sp>
      <p:sp>
        <p:nvSpPr>
          <p:cNvPr id="29" name="Value [DATE]"/>
          <p:cNvSpPr txBox="1"/>
          <p:nvPr/>
        </p:nvSpPr>
        <p:spPr>
          <a:xfrm>
            <a:off x="6583680" y="34107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Week 4</a:t>
            </a:r>
            <a:endParaRPr lang="en-US" sz="1600" dirty="0"/>
          </a:p>
        </p:txBody>
      </p:sp>
      <p:sp>
        <p:nvSpPr>
          <p:cNvPr id="30" name="Label OWNER"/>
          <p:cNvSpPr txBox="1"/>
          <p:nvPr/>
        </p:nvSpPr>
        <p:spPr>
          <a:xfrm>
            <a:off x="6583680" y="3840480"/>
            <a:ext cx="1783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bg2"/>
                </a:solidFill>
              </a:rPr>
              <a:t>OWNER</a:t>
            </a:r>
            <a:endParaRPr lang="en-US" sz="1100" dirty="0"/>
          </a:p>
        </p:txBody>
      </p:sp>
      <p:sp>
        <p:nvSpPr>
          <p:cNvPr id="31" name="Value [OWNER]"/>
          <p:cNvSpPr txBox="1"/>
          <p:nvPr/>
        </p:nvSpPr>
        <p:spPr>
          <a:xfrm>
            <a:off x="6583680" y="40965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Transaction lead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0916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AEBBD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cquisition Navy">
  <a:themeElements>
    <a:clrScheme name="Acquisition Navy">
      <a:dk1>
        <a:srgbClr val="0F1E3D"/>
      </a:dk1>
      <a:lt1>
        <a:srgbClr val="FFFFFF"/>
      </a:lt1>
      <a:dk2>
        <a:srgbClr val="1B2D55"/>
      </a:dk2>
      <a:lt2>
        <a:srgbClr val="AEBBD3"/>
      </a:lt2>
      <a:accent1>
        <a:srgbClr val="F2A93B"/>
      </a:accent1>
      <a:accent2>
        <a:srgbClr val="2C4373"/>
      </a:accent2>
      <a:accent3>
        <a:srgbClr val="AEBBD3"/>
      </a:accent3>
      <a:accent4>
        <a:srgbClr val="6F80A3"/>
      </a:accent4>
      <a:accent5>
        <a:srgbClr val="D9DFEA"/>
      </a:accent5>
      <a:accent6>
        <a:srgbClr val="F6C77E"/>
      </a:accent6>
      <a:hlink>
        <a:srgbClr val="F2A93B"/>
      </a:hlink>
      <a:folHlink>
        <a:srgbClr val="F6C77E"/>
      </a:folHlink>
    </a:clrScheme>
    <a:fontScheme name="Acquisition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172</Words>
  <Application>Microsoft Macintosh PowerPoint</Application>
  <PresentationFormat>On-screen Show (16:9)</PresentationFormat>
  <Paragraphs>69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Arial</vt:lpstr>
      <vt:lpstr>Calibri</vt:lpstr>
      <vt:lpstr>Acquisition Navy</vt:lpstr>
      <vt:lpstr>Decision requested</vt:lpstr>
      <vt:lpstr>The building</vt:lpstr>
      <vt:lpstr>The building</vt:lpstr>
      <vt:lpstr>Negotiated price</vt:lpstr>
      <vt:lpstr>Next steps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building purchase decision</dc:title>
  <dc:subject>PptxGenJS Presentation</dc:subject>
  <dc:creator>PptxGenJS</dc:creator>
  <cp:lastModifiedBy>Alexey Makarov</cp:lastModifiedBy>
  <cp:revision>3</cp:revision>
  <dcterms:created xsi:type="dcterms:W3CDTF">2026-10-20T13:16:17Z</dcterms:created>
  <dcterms:modified xsi:type="dcterms:W3CDTF">2026-10-20T13:24:56Z</dcterms:modified>
</cp:coreProperties>
</file>